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2"/>
  </p:notesMasterIdLst>
  <p:sldIdLst>
    <p:sldId id="257" r:id="rId2"/>
    <p:sldId id="265" r:id="rId3"/>
    <p:sldId id="266" r:id="rId4"/>
    <p:sldId id="267" r:id="rId5"/>
    <p:sldId id="269" r:id="rId6"/>
    <p:sldId id="273" r:id="rId7"/>
    <p:sldId id="271" r:id="rId8"/>
    <p:sldId id="275" r:id="rId9"/>
    <p:sldId id="260" r:id="rId10"/>
    <p:sldId id="262" r:id="rId11"/>
  </p:sldIdLst>
  <p:sldSz cx="9144000" cy="6858000" type="screen4x3"/>
  <p:notesSz cx="6858000" cy="9144000"/>
  <p:embeddedFontLst>
    <p:embeddedFont>
      <p:font typeface="Acumin Pro ExtraCondensed Smbd" panose="020B0604020202020204" charset="0"/>
      <p:regular r:id="rId13"/>
      <p:bold r:id="rId14"/>
      <p:italic r:id="rId15"/>
      <p:boldItalic r:id="rId16"/>
    </p:embeddedFont>
    <p:embeddedFont>
      <p:font typeface="Franklin Gothic Demi" panose="020B0703020102020204" pitchFamily="34" charset="0"/>
      <p:regular r:id="rId17"/>
      <p:italic r:id="rId18"/>
    </p:embeddedFont>
    <p:embeddedFont>
      <p:font typeface="Acumin Pro Medium" panose="020B0604020202020204" charset="0"/>
      <p:regular r:id="rId19"/>
      <p:italic r:id="rId20"/>
    </p:embeddedFont>
    <p:embeddedFont>
      <p:font typeface="Acumin Pro Semibold" panose="020B0604020202020204" charset="0"/>
      <p:regular r:id="rId21"/>
      <p:bold r:id="rId22"/>
      <p:italic r:id="rId23"/>
      <p:boldItalic r:id="rId24"/>
    </p:embeddedFont>
    <p:embeddedFont>
      <p:font typeface="Acumin Pro SemiCondensed" panose="020B0604020202020204" charset="0"/>
      <p:regular r:id="rId25"/>
      <p:bold r:id="rId26"/>
      <p:italic r:id="rId27"/>
      <p:boldItalic r:id="rId28"/>
    </p:embeddedFont>
    <p:embeddedFont>
      <p:font typeface="United Sans Cd Md" charset="0"/>
      <p:regular r:id="rId29"/>
    </p:embeddedFont>
    <p:embeddedFont>
      <p:font typeface="Franklin Gothic Book" panose="020B0503020102020204" pitchFamily="34" charset="0"/>
      <p:regular r:id="rId30"/>
      <p:italic r:id="rId31"/>
    </p:embeddedFont>
    <p:embeddedFont>
      <p:font typeface="Calibri" panose="020F0502020204030204" pitchFamily="34" charset="0"/>
      <p:regular r:id="rId32"/>
      <p:bold r:id="rId33"/>
      <p:italic r:id="rId34"/>
      <p:boldItalic r:id="rId35"/>
    </p:embeddedFont>
    <p:embeddedFont>
      <p:font typeface="United Sans Rg Md" charset="0"/>
      <p:regular r:id="rId36"/>
    </p:embeddedFont>
    <p:embeddedFont>
      <p:font typeface="Acumin Pro" panose="020B0604020202020204" charset="0"/>
      <p:regular r:id="rId37"/>
      <p:bold r:id="rId38"/>
      <p:italic r:id="rId39"/>
      <p:boldItalic r:id="rId40"/>
    </p:embeddedFont>
    <p:embeddedFont>
      <p:font typeface="Acumin Pro ExtraCondensed" panose="020B060402020202020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74"/>
  </p:normalViewPr>
  <p:slideViewPr>
    <p:cSldViewPr snapToGrid="0" snapToObjects="1">
      <p:cViewPr varScale="1">
        <p:scale>
          <a:sx n="69" d="100"/>
          <a:sy n="69" d="100"/>
        </p:scale>
        <p:origin x="1032" y="4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97F79-250A-46DF-84FF-05572127E89F}" type="datetimeFigureOut">
              <a:rPr lang="en-US" smtClean="0"/>
              <a:t>5/18/2020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CBF3-E130-4A9F-B5DE-44F3BCD21EBB}" type="slidenum">
              <a:rPr lang="en-US" smtClean="0"/>
              <a:t>‹#›</a:t>
            </a:fld>
            <a:endParaRPr lang="en-US"/>
          </a:p>
        </p:txBody>
      </p:sp>
    </p:spTree>
    <p:extLst>
      <p:ext uri="{BB962C8B-B14F-4D97-AF65-F5344CB8AC3E}">
        <p14:creationId xmlns:p14="http://schemas.microsoft.com/office/powerpoint/2010/main" val="407861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Froma</a:t>
            </a:r>
            <a:r>
              <a:rPr lang="en-US" baseline="0" dirty="0" smtClean="0"/>
              <a:t> is willing to help us</a:t>
            </a:r>
            <a:endParaRPr lang="en-US" dirty="0"/>
          </a:p>
        </p:txBody>
      </p:sp>
      <p:sp>
        <p:nvSpPr>
          <p:cNvPr id="4" name="Slide Number Placeholder 3"/>
          <p:cNvSpPr>
            <a:spLocks noGrp="1"/>
          </p:cNvSpPr>
          <p:nvPr>
            <p:ph type="sldNum" sz="quarter" idx="10"/>
          </p:nvPr>
        </p:nvSpPr>
        <p:spPr/>
        <p:txBody>
          <a:bodyPr/>
          <a:lstStyle/>
          <a:p>
            <a:fld id="{3A7C00CA-85AD-4345-8DF4-B36B4E5B2A93}" type="slidenum">
              <a:rPr lang="en-US" smtClean="0"/>
              <a:t>5</a:t>
            </a:fld>
            <a:endParaRPr lang="en-US"/>
          </a:p>
        </p:txBody>
      </p:sp>
    </p:spTree>
    <p:extLst>
      <p:ext uri="{BB962C8B-B14F-4D97-AF65-F5344CB8AC3E}">
        <p14:creationId xmlns:p14="http://schemas.microsoft.com/office/powerpoint/2010/main" val="188785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C00CA-85AD-4345-8DF4-B36B4E5B2A93}" type="slidenum">
              <a:rPr lang="en-US" smtClean="0"/>
              <a:t>7</a:t>
            </a:fld>
            <a:endParaRPr lang="en-US"/>
          </a:p>
        </p:txBody>
      </p:sp>
    </p:spTree>
    <p:extLst>
      <p:ext uri="{BB962C8B-B14F-4D97-AF65-F5344CB8AC3E}">
        <p14:creationId xmlns:p14="http://schemas.microsoft.com/office/powerpoint/2010/main" val="411953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7C00CA-85AD-4345-8DF4-B36B4E5B2A93}" type="slidenum">
              <a:rPr lang="en-US" smtClean="0"/>
              <a:t>8</a:t>
            </a:fld>
            <a:endParaRPr lang="en-US"/>
          </a:p>
        </p:txBody>
      </p:sp>
    </p:spTree>
    <p:extLst>
      <p:ext uri="{BB962C8B-B14F-4D97-AF65-F5344CB8AC3E}">
        <p14:creationId xmlns:p14="http://schemas.microsoft.com/office/powerpoint/2010/main" val="221403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5/18/2020</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5/18/2020</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5/18/2020</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5/18/2020</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5/18/2020</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5/18/2020</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5/18/2020</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492876"/>
            <a:ext cx="2057400" cy="365125"/>
          </a:xfrm>
        </p:spPr>
        <p:txBody>
          <a:bodyPr/>
          <a:lstStyle/>
          <a:p>
            <a:fld id="{24608322-5564-486C-8009-0377535D594A}" type="datetime1">
              <a:rPr lang="en-US" smtClean="0"/>
              <a:t>5/18/2020</a:t>
            </a:fld>
            <a:endParaRPr lang="en-US" dirty="0"/>
          </a:p>
        </p:txBody>
      </p:sp>
      <p:sp>
        <p:nvSpPr>
          <p:cNvPr id="5" name="Footer Placeholder 4"/>
          <p:cNvSpPr>
            <a:spLocks noGrp="1"/>
          </p:cNvSpPr>
          <p:nvPr>
            <p:ph type="ftr" sz="quarter" idx="11"/>
          </p:nvPr>
        </p:nvSpPr>
        <p:spPr>
          <a:xfrm>
            <a:off x="2969026" y="6483875"/>
            <a:ext cx="3086100" cy="365125"/>
          </a:xfrm>
        </p:spPr>
        <p:txBody>
          <a:bodyPr/>
          <a:lstStyle/>
          <a:p>
            <a:endParaRPr lang="en-US"/>
          </a:p>
        </p:txBody>
      </p:sp>
      <p:sp>
        <p:nvSpPr>
          <p:cNvPr id="6" name="Slide Number Placeholder 5"/>
          <p:cNvSpPr>
            <a:spLocks noGrp="1"/>
          </p:cNvSpPr>
          <p:nvPr>
            <p:ph type="sldNum" sz="quarter" idx="12"/>
          </p:nvPr>
        </p:nvSpPr>
        <p:spPr>
          <a:xfrm>
            <a:off x="7086600" y="6492876"/>
            <a:ext cx="2057400" cy="365125"/>
          </a:xfrm>
        </p:spPr>
        <p:txBody>
          <a:bodyPr/>
          <a:lstStyle>
            <a:lvl1pPr>
              <a:defRPr/>
            </a:lvl1pPr>
          </a:lstStyle>
          <a:p>
            <a:fld id="{04C805F5-2EE1-422B-A4FD-64295529B13E}" type="slidenum">
              <a:rPr lang="en-US" smtClean="0"/>
              <a:pPr/>
              <a:t>‹#›</a:t>
            </a:fld>
            <a:endParaRPr lang="en-US" dirty="0"/>
          </a:p>
        </p:txBody>
      </p:sp>
    </p:spTree>
    <p:extLst>
      <p:ext uri="{BB962C8B-B14F-4D97-AF65-F5344CB8AC3E}">
        <p14:creationId xmlns:p14="http://schemas.microsoft.com/office/powerpoint/2010/main" val="170736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492876"/>
            <a:ext cx="2057400" cy="365125"/>
          </a:xfrm>
        </p:spPr>
        <p:txBody>
          <a:bodyPr/>
          <a:lstStyle/>
          <a:p>
            <a:fld id="{C945EC83-A977-4812-BA96-B3DD0D0F4C01}" type="datetime1">
              <a:rPr lang="en-US" smtClean="0"/>
              <a:t>5/18/2020</a:t>
            </a:fld>
            <a:endParaRPr lang="en-US"/>
          </a:p>
        </p:txBody>
      </p:sp>
      <p:sp>
        <p:nvSpPr>
          <p:cNvPr id="6" name="Footer Placeholder 5"/>
          <p:cNvSpPr>
            <a:spLocks noGrp="1"/>
          </p:cNvSpPr>
          <p:nvPr>
            <p:ph type="ftr" sz="quarter" idx="11"/>
          </p:nvPr>
        </p:nvSpPr>
        <p:spPr>
          <a:xfrm>
            <a:off x="2971800" y="6492876"/>
            <a:ext cx="3086100" cy="365125"/>
          </a:xfrm>
        </p:spPr>
        <p:txBody>
          <a:bodyPr/>
          <a:lstStyle/>
          <a:p>
            <a:endParaRPr lang="en-US"/>
          </a:p>
        </p:txBody>
      </p:sp>
      <p:sp>
        <p:nvSpPr>
          <p:cNvPr id="7" name="Slide Number Placeholder 6"/>
          <p:cNvSpPr>
            <a:spLocks noGrp="1"/>
          </p:cNvSpPr>
          <p:nvPr>
            <p:ph type="sldNum" sz="quarter" idx="12"/>
          </p:nvPr>
        </p:nvSpPr>
        <p:spPr>
          <a:xfrm>
            <a:off x="7086600" y="6492875"/>
            <a:ext cx="2057400" cy="365125"/>
          </a:xfrm>
        </p:spPr>
        <p:txBody>
          <a:bodyPr/>
          <a:lstStyle/>
          <a:p>
            <a:fld id="{5A99A3CC-C79C-4CC4-A30A-1B61FB165F06}" type="slidenum">
              <a:rPr lang="en-US" smtClean="0"/>
              <a:t>‹#›</a:t>
            </a:fld>
            <a:endParaRPr lang="en-US"/>
          </a:p>
        </p:txBody>
      </p:sp>
    </p:spTree>
    <p:extLst>
      <p:ext uri="{BB962C8B-B14F-4D97-AF65-F5344CB8AC3E}">
        <p14:creationId xmlns:p14="http://schemas.microsoft.com/office/powerpoint/2010/main" val="17278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5/18/2020</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bit.ly/HHSFamiliesTogethe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21760" y="3990084"/>
            <a:ext cx="5322202"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5/18/2020</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6" name="Purdue CoBrand">
            <a:extLst>
              <a:ext uri="{FF2B5EF4-FFF2-40B4-BE49-F238E27FC236}">
                <a16:creationId xmlns:a16="http://schemas.microsoft.com/office/drawing/2014/main" id="{05240C7F-A381-8841-9325-1750E088B7EE}"/>
              </a:ext>
            </a:extLst>
          </p:cNvPr>
          <p:cNvPicPr>
            <a:picLocks noChangeAspect="1"/>
          </p:cNvPicPr>
          <p:nvPr/>
        </p:nvPicPr>
        <p:blipFill>
          <a:blip r:embed="rId2"/>
          <a:srcRect/>
          <a:stretch/>
        </p:blipFill>
        <p:spPr>
          <a:xfrm>
            <a:off x="462008" y="6084825"/>
            <a:ext cx="3370923" cy="3657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86" y="659306"/>
            <a:ext cx="7626757" cy="4980864"/>
          </a:xfrm>
          <a:prstGeom prst="rect">
            <a:avLst/>
          </a:prstGeom>
          <a:solidFill>
            <a:schemeClr val="accent4"/>
          </a:solidFill>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a:xfrm>
            <a:off x="1082482" y="703586"/>
            <a:ext cx="5500897" cy="854080"/>
          </a:xfrm>
        </p:spPr>
        <p:txBody>
          <a:bodyPr/>
          <a:lstStyle/>
          <a:p>
            <a:r>
              <a:rPr lang="en-US" dirty="0"/>
              <a:t>Thank You</a:t>
            </a:r>
          </a:p>
        </p:txBody>
      </p:sp>
      <p:sp>
        <p:nvSpPr>
          <p:cNvPr id="3" name="Body Text">
            <a:extLst>
              <a:ext uri="{FF2B5EF4-FFF2-40B4-BE49-F238E27FC236}">
                <a16:creationId xmlns:a16="http://schemas.microsoft.com/office/drawing/2014/main" id="{DDF1DEAD-BDC7-D142-97B9-9A0BD2570B44}"/>
              </a:ext>
            </a:extLst>
          </p:cNvPr>
          <p:cNvSpPr>
            <a:spLocks noGrp="1"/>
          </p:cNvSpPr>
          <p:nvPr>
            <p:ph type="body" sz="quarter" idx="14"/>
          </p:nvPr>
        </p:nvSpPr>
        <p:spPr>
          <a:xfrm>
            <a:off x="1107311" y="1922506"/>
            <a:ext cx="6784359" cy="3345233"/>
          </a:xfrm>
        </p:spPr>
        <p:txBody>
          <a:bodyPr/>
          <a:lstStyle/>
          <a:p>
            <a:r>
              <a:rPr lang="en-US" b="1" dirty="0" smtClean="0"/>
              <a:t>Public Facebook group:  </a:t>
            </a:r>
          </a:p>
          <a:p>
            <a:pPr marL="228600" lvl="1" indent="0">
              <a:buNone/>
            </a:pPr>
            <a:r>
              <a:rPr lang="en-US" dirty="0" smtClean="0"/>
              <a:t>Families Tackling Tough Times Together</a:t>
            </a:r>
          </a:p>
          <a:p>
            <a:pPr lvl="1"/>
            <a:r>
              <a:rPr lang="en-US" u="sng" dirty="0">
                <a:hlinkClick r:id="rId2"/>
              </a:rPr>
              <a:t>https://</a:t>
            </a:r>
            <a:r>
              <a:rPr lang="en-US" u="sng" dirty="0" smtClean="0">
                <a:hlinkClick r:id="rId2"/>
              </a:rPr>
              <a:t>bit.ly/HHSFamiliesTogether</a:t>
            </a:r>
            <a:endParaRPr lang="en-US" u="sng" dirty="0" smtClean="0"/>
          </a:p>
          <a:p>
            <a:endParaRPr lang="en-US" dirty="0"/>
          </a:p>
          <a:p>
            <a:r>
              <a:rPr lang="en-US" b="1" dirty="0" smtClean="0"/>
              <a:t>Questions: </a:t>
            </a:r>
          </a:p>
          <a:p>
            <a:pPr lvl="1" indent="0">
              <a:buNone/>
            </a:pPr>
            <a:r>
              <a:rPr lang="en-US" dirty="0" smtClean="0"/>
              <a:t>Shelley MacDermid Wadsworth, Director</a:t>
            </a:r>
          </a:p>
          <a:p>
            <a:pPr marL="742950" lvl="1" indent="-285750"/>
            <a:r>
              <a:rPr lang="en-US" dirty="0" smtClean="0"/>
              <a:t>Military Family Research Institute</a:t>
            </a:r>
          </a:p>
          <a:p>
            <a:pPr marL="742950" lvl="1" indent="-285750"/>
            <a:r>
              <a:rPr lang="en-US" dirty="0" smtClean="0"/>
              <a:t>Center for Families</a:t>
            </a:r>
          </a:p>
          <a:p>
            <a:pPr marL="742950" lvl="1" indent="-285750"/>
            <a:r>
              <a:rPr lang="en-US" dirty="0" smtClean="0"/>
              <a:t>Purdue University</a:t>
            </a:r>
          </a:p>
          <a:p>
            <a:pPr marL="742950" lvl="1" indent="-285750"/>
            <a:r>
              <a:rPr lang="en-US" dirty="0" smtClean="0"/>
              <a:t>shelley@purdue.edu</a:t>
            </a: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5/18/2020</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7" name="Purdue CoBrand">
            <a:extLst>
              <a:ext uri="{FF2B5EF4-FFF2-40B4-BE49-F238E27FC236}">
                <a16:creationId xmlns:a16="http://schemas.microsoft.com/office/drawing/2014/main" id="{7B65AFBD-4727-E04C-A744-083CE342D01F}"/>
              </a:ext>
            </a:extLst>
          </p:cNvPr>
          <p:cNvPicPr>
            <a:picLocks noChangeAspect="1"/>
          </p:cNvPicPr>
          <p:nvPr/>
        </p:nvPicPr>
        <p:blipFill>
          <a:blip r:embed="rId3"/>
          <a:srcRect/>
          <a:stretch/>
        </p:blipFill>
        <p:spPr>
          <a:xfrm>
            <a:off x="462008" y="6084825"/>
            <a:ext cx="3370923" cy="365760"/>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28700" y="186450"/>
            <a:ext cx="6925732" cy="512448"/>
          </a:xfrm>
        </p:spPr>
        <p:txBody>
          <a:bodyPr/>
          <a:lstStyle/>
          <a:p>
            <a:pPr algn="ctr"/>
            <a:r>
              <a:rPr lang="en-US" b="1" dirty="0" smtClean="0"/>
              <a:t>What is it? </a:t>
            </a:r>
            <a:endParaRPr lang="en-US" b="1" dirty="0"/>
          </a:p>
        </p:txBody>
      </p:sp>
      <p:sp>
        <p:nvSpPr>
          <p:cNvPr id="7" name="Content Placeholder 6"/>
          <p:cNvSpPr>
            <a:spLocks noGrp="1"/>
          </p:cNvSpPr>
          <p:nvPr>
            <p:ph type="subTitle" idx="1"/>
          </p:nvPr>
        </p:nvSpPr>
        <p:spPr>
          <a:xfrm>
            <a:off x="639011" y="1371741"/>
            <a:ext cx="7403935" cy="4697825"/>
          </a:xfrm>
        </p:spPr>
        <p:txBody>
          <a:bodyPr>
            <a:noAutofit/>
          </a:bodyPr>
          <a:lstStyle/>
          <a:p>
            <a:pPr marL="0" indent="0">
              <a:lnSpc>
                <a:spcPct val="120000"/>
              </a:lnSpc>
              <a:spcBef>
                <a:spcPts val="450"/>
              </a:spcBef>
              <a:buNone/>
            </a:pPr>
            <a:r>
              <a:rPr lang="en-US" sz="2400" dirty="0" smtClean="0">
                <a:latin typeface="+mn-lt"/>
              </a:rPr>
              <a:t>A multi-week engagement effort</a:t>
            </a:r>
            <a:r>
              <a:rPr lang="en-US" sz="2400" dirty="0">
                <a:latin typeface="+mn-lt"/>
              </a:rPr>
              <a:t> </a:t>
            </a:r>
            <a:r>
              <a:rPr lang="en-US" sz="2400" dirty="0" smtClean="0">
                <a:latin typeface="+mn-lt"/>
              </a:rPr>
              <a:t>to support families during the pandemic </a:t>
            </a:r>
          </a:p>
          <a:p>
            <a:pPr marL="645319" lvl="1" indent="-302419" algn="l">
              <a:lnSpc>
                <a:spcPct val="120000"/>
              </a:lnSpc>
              <a:spcBef>
                <a:spcPts val="450"/>
              </a:spcBef>
              <a:buNone/>
            </a:pPr>
            <a:r>
              <a:rPr lang="en-US" sz="2000" dirty="0" smtClean="0"/>
              <a:t>… rapidly built, crowd-sourced by volunteer scientists, extension educators, and graduate students</a:t>
            </a:r>
            <a:endParaRPr lang="en-US" sz="2000" dirty="0"/>
          </a:p>
          <a:p>
            <a:pPr marL="645319" lvl="1" indent="-302419" algn="l">
              <a:lnSpc>
                <a:spcPct val="120000"/>
              </a:lnSpc>
              <a:spcBef>
                <a:spcPts val="450"/>
              </a:spcBef>
              <a:buNone/>
            </a:pPr>
            <a:r>
              <a:rPr lang="en-US" sz="2000" dirty="0" smtClean="0"/>
              <a:t>… led by College of Health and Human Sciences at Purdue University, with partners across the country (e.g., UCLA, U Illinois, Auburn, Penn State, USUHS)</a:t>
            </a:r>
          </a:p>
          <a:p>
            <a:pPr marL="645319" lvl="1" indent="-302419" algn="l">
              <a:lnSpc>
                <a:spcPct val="120000"/>
              </a:lnSpc>
              <a:spcBef>
                <a:spcPts val="450"/>
              </a:spcBef>
              <a:buNone/>
            </a:pPr>
            <a:r>
              <a:rPr lang="en-US" sz="2000" dirty="0" smtClean="0"/>
              <a:t>… strengths-based</a:t>
            </a:r>
          </a:p>
          <a:p>
            <a:pPr marL="645319" lvl="1" indent="-302419" algn="l">
              <a:lnSpc>
                <a:spcPct val="120000"/>
              </a:lnSpc>
              <a:spcBef>
                <a:spcPts val="450"/>
              </a:spcBef>
              <a:buNone/>
            </a:pPr>
            <a:endParaRPr lang="en-US" sz="2000" dirty="0"/>
          </a:p>
          <a:p>
            <a:pPr marL="645319" lvl="1" indent="-302419" algn="l">
              <a:lnSpc>
                <a:spcPct val="120000"/>
              </a:lnSpc>
              <a:spcBef>
                <a:spcPts val="450"/>
              </a:spcBef>
              <a:buNone/>
            </a:pPr>
            <a:endParaRPr lang="en-US" sz="2000" dirty="0" smtClean="0"/>
          </a:p>
          <a:p>
            <a:pPr marL="645319" lvl="1" indent="-302419">
              <a:lnSpc>
                <a:spcPct val="120000"/>
              </a:lnSpc>
              <a:spcBef>
                <a:spcPts val="450"/>
              </a:spcBef>
              <a:buNone/>
            </a:pPr>
            <a:r>
              <a:rPr lang="en-US" sz="2400" b="1" dirty="0" smtClean="0"/>
              <a:t>TAKE ADVANTAGE OF A TEACHABLE MOMENT!  </a:t>
            </a:r>
            <a:endParaRPr lang="en-US" sz="2400" b="1" dirty="0"/>
          </a:p>
        </p:txBody>
      </p:sp>
      <p:sp>
        <p:nvSpPr>
          <p:cNvPr id="4" name="Date Placeholder 3"/>
          <p:cNvSpPr>
            <a:spLocks noGrp="1"/>
          </p:cNvSpPr>
          <p:nvPr>
            <p:ph type="dt" sz="half" idx="4294967295"/>
          </p:nvPr>
        </p:nvSpPr>
        <p:spPr>
          <a:xfrm>
            <a:off x="0" y="6492875"/>
            <a:ext cx="2057400" cy="365125"/>
          </a:xfrm>
        </p:spPr>
        <p:txBody>
          <a:bodyPr/>
          <a:lstStyle/>
          <a:p>
            <a:pPr algn="l"/>
            <a:fld id="{24608322-5564-486C-8009-0377535D594A}"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pPr algn="r"/>
            <a:fld id="{04C805F5-2EE1-422B-A4FD-64295529B13E}" type="slidenum">
              <a:rPr lang="en-US" smtClean="0"/>
              <a:pPr algn="r"/>
              <a:t>2</a:t>
            </a:fld>
            <a:endParaRPr lang="en-US" dirty="0"/>
          </a:p>
        </p:txBody>
      </p:sp>
    </p:spTree>
    <p:extLst>
      <p:ext uri="{BB962C8B-B14F-4D97-AF65-F5344CB8AC3E}">
        <p14:creationId xmlns:p14="http://schemas.microsoft.com/office/powerpoint/2010/main" val="391716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186450"/>
            <a:ext cx="6925732" cy="512448"/>
          </a:xfrm>
        </p:spPr>
        <p:txBody>
          <a:bodyPr/>
          <a:lstStyle/>
          <a:p>
            <a:pPr algn="ctr"/>
            <a:r>
              <a:rPr lang="en-US" b="1" dirty="0" smtClean="0"/>
              <a:t>Target Audiences:  Military &amp; Civilian</a:t>
            </a:r>
            <a:endParaRPr lang="en-US" b="1" dirty="0"/>
          </a:p>
        </p:txBody>
      </p:sp>
      <p:sp>
        <p:nvSpPr>
          <p:cNvPr id="3" name="Content Placeholder 2"/>
          <p:cNvSpPr>
            <a:spLocks noGrp="1"/>
          </p:cNvSpPr>
          <p:nvPr>
            <p:ph type="subTitle" idx="1"/>
          </p:nvPr>
        </p:nvSpPr>
        <p:spPr>
          <a:xfrm>
            <a:off x="1780558" y="1451254"/>
            <a:ext cx="5491495" cy="4260504"/>
          </a:xfrm>
        </p:spPr>
        <p:txBody>
          <a:bodyPr>
            <a:normAutofit/>
          </a:bodyPr>
          <a:lstStyle/>
          <a:p>
            <a:pPr algn="ctr">
              <a:lnSpc>
                <a:spcPct val="200000"/>
              </a:lnSpc>
            </a:pPr>
            <a:r>
              <a:rPr lang="en-US" dirty="0" smtClean="0"/>
              <a:t>Parents with children </a:t>
            </a:r>
          </a:p>
          <a:p>
            <a:pPr algn="ctr">
              <a:lnSpc>
                <a:spcPct val="200000"/>
              </a:lnSpc>
            </a:pPr>
            <a:r>
              <a:rPr lang="en-US" dirty="0" smtClean="0"/>
              <a:t>Caregivers of children (and others)</a:t>
            </a:r>
          </a:p>
          <a:p>
            <a:pPr algn="ctr">
              <a:lnSpc>
                <a:spcPct val="200000"/>
              </a:lnSpc>
            </a:pPr>
            <a:r>
              <a:rPr lang="en-US" dirty="0" smtClean="0"/>
              <a:t>Young adult siblings of children</a:t>
            </a:r>
          </a:p>
          <a:p>
            <a:pPr algn="ctr">
              <a:lnSpc>
                <a:spcPct val="200000"/>
              </a:lnSpc>
            </a:pPr>
            <a:r>
              <a:rPr lang="en-US" dirty="0" smtClean="0"/>
              <a:t>Older adult relatives of children or parents</a:t>
            </a:r>
          </a:p>
          <a:p>
            <a:pPr algn="ctr">
              <a:lnSpc>
                <a:spcPct val="200000"/>
              </a:lnSpc>
            </a:pPr>
            <a:r>
              <a:rPr lang="en-US" dirty="0" smtClean="0"/>
              <a:t>Helping professionals</a:t>
            </a:r>
          </a:p>
          <a:p>
            <a:pPr marL="0" indent="0" algn="ctr">
              <a:lnSpc>
                <a:spcPct val="200000"/>
              </a:lnSpc>
              <a:buNone/>
            </a:pPr>
            <a:endParaRPr lang="en-US" dirty="0"/>
          </a:p>
        </p:txBody>
      </p:sp>
      <p:sp>
        <p:nvSpPr>
          <p:cNvPr id="4" name="Date Placeholder 3"/>
          <p:cNvSpPr>
            <a:spLocks noGrp="1"/>
          </p:cNvSpPr>
          <p:nvPr>
            <p:ph type="dt" sz="half" idx="4294967295"/>
          </p:nvPr>
        </p:nvSpPr>
        <p:spPr>
          <a:xfrm>
            <a:off x="0" y="6492875"/>
            <a:ext cx="2057400" cy="365125"/>
          </a:xfrm>
        </p:spPr>
        <p:txBody>
          <a:bodyPr/>
          <a:lstStyle/>
          <a:p>
            <a:pPr algn="l"/>
            <a:fld id="{98CE52BE-DAD3-4E43-A7E4-9D31B9586AE4}"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pPr algn="r"/>
            <a:fld id="{04C805F5-2EE1-422B-A4FD-64295529B13E}" type="slidenum">
              <a:rPr lang="en-US" smtClean="0"/>
              <a:pPr algn="r"/>
              <a:t>3</a:t>
            </a:fld>
            <a:endParaRPr lang="en-US" dirty="0"/>
          </a:p>
        </p:txBody>
      </p:sp>
    </p:spTree>
    <p:extLst>
      <p:ext uri="{BB962C8B-B14F-4D97-AF65-F5344CB8AC3E}">
        <p14:creationId xmlns:p14="http://schemas.microsoft.com/office/powerpoint/2010/main" val="191425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186450"/>
            <a:ext cx="6925732" cy="512448"/>
          </a:xfrm>
        </p:spPr>
        <p:txBody>
          <a:bodyPr>
            <a:normAutofit/>
          </a:bodyPr>
          <a:lstStyle/>
          <a:p>
            <a:pPr algn="ctr"/>
            <a:r>
              <a:rPr lang="en-US" b="1" dirty="0" smtClean="0"/>
              <a:t>Goals</a:t>
            </a:r>
            <a:endParaRPr lang="en-US" b="1" dirty="0"/>
          </a:p>
        </p:txBody>
      </p:sp>
      <p:sp>
        <p:nvSpPr>
          <p:cNvPr id="3" name="Content Placeholder 2"/>
          <p:cNvSpPr>
            <a:spLocks noGrp="1"/>
          </p:cNvSpPr>
          <p:nvPr>
            <p:ph type="subTitle" idx="1"/>
          </p:nvPr>
        </p:nvSpPr>
        <p:spPr>
          <a:xfrm>
            <a:off x="838917" y="1331984"/>
            <a:ext cx="6993117" cy="4929738"/>
          </a:xfrm>
        </p:spPr>
        <p:txBody>
          <a:bodyPr>
            <a:noAutofit/>
          </a:bodyPr>
          <a:lstStyle/>
          <a:p>
            <a:pPr algn="ctr">
              <a:lnSpc>
                <a:spcPct val="200000"/>
              </a:lnSpc>
            </a:pPr>
            <a:r>
              <a:rPr lang="en-US" sz="2400" dirty="0"/>
              <a:t>To help adults and children in families to: </a:t>
            </a:r>
          </a:p>
          <a:p>
            <a:pPr lvl="1">
              <a:lnSpc>
                <a:spcPct val="200000"/>
              </a:lnSpc>
            </a:pPr>
            <a:r>
              <a:rPr lang="en-US" sz="2100" dirty="0"/>
              <a:t>LEARN about resilience </a:t>
            </a:r>
          </a:p>
          <a:p>
            <a:pPr lvl="1">
              <a:lnSpc>
                <a:spcPct val="200000"/>
              </a:lnSpc>
            </a:pPr>
            <a:r>
              <a:rPr lang="en-US" sz="2100" dirty="0"/>
              <a:t>GROW their resilience skills</a:t>
            </a:r>
          </a:p>
          <a:p>
            <a:pPr lvl="1">
              <a:lnSpc>
                <a:spcPct val="200000"/>
              </a:lnSpc>
            </a:pPr>
            <a:r>
              <a:rPr lang="en-US" sz="2100" dirty="0"/>
              <a:t>PRACTICE resilience</a:t>
            </a:r>
          </a:p>
          <a:p>
            <a:pPr lvl="1">
              <a:lnSpc>
                <a:spcPct val="200000"/>
              </a:lnSpc>
            </a:pPr>
            <a:r>
              <a:rPr lang="en-US" sz="2100" dirty="0"/>
              <a:t>BUILD communities of support</a:t>
            </a:r>
          </a:p>
        </p:txBody>
      </p:sp>
      <p:sp>
        <p:nvSpPr>
          <p:cNvPr id="4" name="Date Placeholder 3"/>
          <p:cNvSpPr>
            <a:spLocks noGrp="1"/>
          </p:cNvSpPr>
          <p:nvPr>
            <p:ph type="dt" sz="half" idx="4294967295"/>
          </p:nvPr>
        </p:nvSpPr>
        <p:spPr>
          <a:xfrm>
            <a:off x="0" y="6492875"/>
            <a:ext cx="2057400" cy="365125"/>
          </a:xfrm>
        </p:spPr>
        <p:txBody>
          <a:bodyPr/>
          <a:lstStyle/>
          <a:p>
            <a:pPr algn="l"/>
            <a:fld id="{D698CCCC-11D5-43CB-9FE7-ED4E7B6C267B}"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pPr algn="r"/>
            <a:fld id="{04C805F5-2EE1-422B-A4FD-64295529B13E}" type="slidenum">
              <a:rPr lang="en-US" smtClean="0"/>
              <a:pPr algn="r"/>
              <a:t>4</a:t>
            </a:fld>
            <a:endParaRPr lang="en-US" dirty="0"/>
          </a:p>
        </p:txBody>
      </p:sp>
    </p:spTree>
    <p:extLst>
      <p:ext uri="{BB962C8B-B14F-4D97-AF65-F5344CB8AC3E}">
        <p14:creationId xmlns:p14="http://schemas.microsoft.com/office/powerpoint/2010/main" val="367023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241861"/>
            <a:ext cx="6925732" cy="512448"/>
          </a:xfrm>
        </p:spPr>
        <p:txBody>
          <a:bodyPr/>
          <a:lstStyle/>
          <a:p>
            <a:pPr algn="ctr"/>
            <a:r>
              <a:rPr lang="en-US" dirty="0" smtClean="0"/>
              <a:t>Guiding Framework</a:t>
            </a:r>
            <a:endParaRPr lang="en-US" dirty="0"/>
          </a:p>
        </p:txBody>
      </p:sp>
      <p:sp>
        <p:nvSpPr>
          <p:cNvPr id="3" name="Content Placeholder 2"/>
          <p:cNvSpPr>
            <a:spLocks noGrp="1"/>
          </p:cNvSpPr>
          <p:nvPr>
            <p:ph type="subTitle" idx="1"/>
          </p:nvPr>
        </p:nvSpPr>
        <p:spPr>
          <a:xfrm>
            <a:off x="978531" y="1534643"/>
            <a:ext cx="7211312" cy="387504"/>
          </a:xfrm>
        </p:spPr>
        <p:txBody>
          <a:bodyPr/>
          <a:lstStyle/>
          <a:p>
            <a:pPr marL="0" indent="0">
              <a:buNone/>
            </a:pPr>
            <a:r>
              <a:rPr lang="en-US" dirty="0" err="1" smtClean="0"/>
              <a:t>Froma</a:t>
            </a:r>
            <a:r>
              <a:rPr lang="en-US" dirty="0" smtClean="0"/>
              <a:t> Walsh’s Family Resilience Perspective</a:t>
            </a:r>
            <a:endParaRPr lang="en-US" dirty="0"/>
          </a:p>
        </p:txBody>
      </p:sp>
      <p:sp>
        <p:nvSpPr>
          <p:cNvPr id="4" name="Date Placeholder 3"/>
          <p:cNvSpPr>
            <a:spLocks noGrp="1"/>
          </p:cNvSpPr>
          <p:nvPr>
            <p:ph type="dt" sz="half" idx="4294967295"/>
          </p:nvPr>
        </p:nvSpPr>
        <p:spPr>
          <a:xfrm>
            <a:off x="0" y="6492875"/>
            <a:ext cx="2057400" cy="365125"/>
          </a:xfrm>
        </p:spPr>
        <p:txBody>
          <a:bodyPr/>
          <a:lstStyle/>
          <a:p>
            <a:pPr algn="l"/>
            <a:fld id="{45D58D1D-17E8-4F61-A9C4-7D153F507145}"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fld id="{04C805F5-2EE1-422B-A4FD-64295529B13E}" type="slidenum">
              <a:rPr lang="en-US" smtClean="0"/>
              <a:pPr/>
              <a:t>5</a:t>
            </a:fld>
            <a:endParaRPr lang="en-US" dirty="0"/>
          </a:p>
        </p:txBody>
      </p:sp>
      <p:sp>
        <p:nvSpPr>
          <p:cNvPr id="6" name="Title 1"/>
          <p:cNvSpPr txBox="1">
            <a:spLocks/>
          </p:cNvSpPr>
          <p:nvPr/>
        </p:nvSpPr>
        <p:spPr>
          <a:xfrm>
            <a:off x="309282" y="2188415"/>
            <a:ext cx="3496235" cy="83182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Why?</a:t>
            </a:r>
          </a:p>
        </p:txBody>
      </p:sp>
      <p:sp>
        <p:nvSpPr>
          <p:cNvPr id="7" name="Content Placeholder 2"/>
          <p:cNvSpPr txBox="1">
            <a:spLocks/>
          </p:cNvSpPr>
          <p:nvPr/>
        </p:nvSpPr>
        <p:spPr>
          <a:xfrm>
            <a:off x="893389" y="2950122"/>
            <a:ext cx="7635408" cy="256047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This framework is: </a:t>
            </a:r>
          </a:p>
          <a:p>
            <a:pPr lvl="1"/>
            <a:r>
              <a:rPr lang="en-US" sz="1800" dirty="0"/>
              <a:t>Extremely well-regarded and widely cited by scientists</a:t>
            </a:r>
          </a:p>
          <a:p>
            <a:pPr lvl="1"/>
            <a:r>
              <a:rPr lang="en-US" sz="1800" dirty="0"/>
              <a:t>Very consistent with available evidence</a:t>
            </a:r>
          </a:p>
          <a:p>
            <a:pPr lvl="1"/>
            <a:r>
              <a:rPr lang="en-US" sz="1800" dirty="0"/>
              <a:t>Strengths-based</a:t>
            </a:r>
          </a:p>
          <a:p>
            <a:pPr lvl="1"/>
            <a:r>
              <a:rPr lang="en-US" sz="1800" dirty="0"/>
              <a:t>Inclusive of many types of families and content areas</a:t>
            </a:r>
          </a:p>
          <a:p>
            <a:pPr lvl="1"/>
            <a:r>
              <a:rPr lang="en-US" sz="1800" dirty="0"/>
              <a:t>Easily modularized</a:t>
            </a:r>
          </a:p>
          <a:p>
            <a:pPr lvl="1"/>
            <a:r>
              <a:rPr lang="en-US" sz="1800" dirty="0"/>
              <a:t>Intuitively appealing to families – it ‘makes sense’</a:t>
            </a:r>
          </a:p>
          <a:p>
            <a:pPr lvl="1"/>
            <a:r>
              <a:rPr lang="en-US" sz="1800" dirty="0"/>
              <a:t>Able to be applied from the perspective of many disciplines</a:t>
            </a:r>
          </a:p>
        </p:txBody>
      </p:sp>
    </p:spTree>
    <p:extLst>
      <p:ext uri="{BB962C8B-B14F-4D97-AF65-F5344CB8AC3E}">
        <p14:creationId xmlns:p14="http://schemas.microsoft.com/office/powerpoint/2010/main" val="203818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214" y="236264"/>
            <a:ext cx="6925732" cy="512448"/>
          </a:xfrm>
        </p:spPr>
        <p:txBody>
          <a:bodyPr>
            <a:normAutofit/>
          </a:bodyPr>
          <a:lstStyle/>
          <a:p>
            <a:pPr algn="ctr"/>
            <a:r>
              <a:rPr lang="en-US" b="1" dirty="0" smtClean="0"/>
              <a:t>Implemented </a:t>
            </a:r>
            <a:r>
              <a:rPr lang="en-US" b="1" dirty="0"/>
              <a:t>H</a:t>
            </a:r>
            <a:r>
              <a:rPr lang="en-US" b="1" dirty="0" smtClean="0"/>
              <a:t>ow? </a:t>
            </a:r>
            <a:endParaRPr lang="en-US" b="1" dirty="0"/>
          </a:p>
        </p:txBody>
      </p:sp>
      <p:sp>
        <p:nvSpPr>
          <p:cNvPr id="3" name="Content Placeholder 2"/>
          <p:cNvSpPr>
            <a:spLocks noGrp="1"/>
          </p:cNvSpPr>
          <p:nvPr>
            <p:ph type="subTitle" idx="1"/>
          </p:nvPr>
        </p:nvSpPr>
        <p:spPr>
          <a:xfrm>
            <a:off x="122308" y="1345165"/>
            <a:ext cx="8557663" cy="5147709"/>
          </a:xfrm>
        </p:spPr>
        <p:txBody>
          <a:bodyPr>
            <a:normAutofit fontScale="92500" lnSpcReduction="20000"/>
          </a:bodyPr>
          <a:lstStyle/>
          <a:p>
            <a:pPr marL="347663" indent="-347663">
              <a:spcAft>
                <a:spcPts val="1200"/>
              </a:spcAft>
              <a:buFont typeface="Arial" panose="020B0604020202020204" pitchFamily="34" charset="0"/>
              <a:buChar char="•"/>
            </a:pPr>
            <a:r>
              <a:rPr lang="en-US" sz="2400" b="0" dirty="0" smtClean="0"/>
              <a:t>Public </a:t>
            </a:r>
            <a:r>
              <a:rPr lang="en-US" sz="2400" b="0" dirty="0" err="1" smtClean="0"/>
              <a:t>facebook</a:t>
            </a:r>
            <a:r>
              <a:rPr lang="en-US" sz="2400" b="0" dirty="0" smtClean="0"/>
              <a:t> group (eventually, a website too)</a:t>
            </a:r>
            <a:endParaRPr lang="en-US" sz="2400" b="0" dirty="0"/>
          </a:p>
          <a:p>
            <a:pPr marL="347663" indent="-347663">
              <a:spcAft>
                <a:spcPts val="1200"/>
              </a:spcAft>
              <a:buFont typeface="Arial" panose="020B0604020202020204" pitchFamily="34" charset="0"/>
              <a:buChar char="•"/>
            </a:pPr>
            <a:r>
              <a:rPr lang="en-US" sz="2400" b="0" dirty="0" smtClean="0"/>
              <a:t>Each week, a different theme (announced on Saturday)</a:t>
            </a:r>
          </a:p>
          <a:p>
            <a:pPr marL="347663" indent="-347663">
              <a:spcAft>
                <a:spcPts val="1200"/>
              </a:spcAft>
              <a:buFont typeface="Arial" panose="020B0604020202020204" pitchFamily="34" charset="0"/>
              <a:buChar char="•"/>
            </a:pPr>
            <a:r>
              <a:rPr lang="en-US" sz="2400" b="0" dirty="0"/>
              <a:t>Each </a:t>
            </a:r>
            <a:r>
              <a:rPr lang="en-US" sz="2400" b="0" dirty="0" smtClean="0"/>
              <a:t>week, a </a:t>
            </a:r>
            <a:r>
              <a:rPr lang="en-US" sz="2400" b="0" dirty="0"/>
              <a:t>kit </a:t>
            </a:r>
            <a:r>
              <a:rPr lang="en-US" sz="2400" b="0" dirty="0" smtClean="0"/>
              <a:t>with </a:t>
            </a:r>
            <a:r>
              <a:rPr lang="en-US" sz="2400" b="0" dirty="0"/>
              <a:t>materials tailored for each audience</a:t>
            </a:r>
          </a:p>
          <a:p>
            <a:pPr marL="347663" indent="-347663">
              <a:spcAft>
                <a:spcPts val="1200"/>
              </a:spcAft>
              <a:buFont typeface="Arial" panose="020B0604020202020204" pitchFamily="34" charset="0"/>
              <a:buChar char="•"/>
            </a:pPr>
            <a:r>
              <a:rPr lang="en-US" sz="2400" b="0" dirty="0"/>
              <a:t>Special engagement activities throughout the </a:t>
            </a:r>
            <a:r>
              <a:rPr lang="en-US" sz="2400" b="0" dirty="0" smtClean="0"/>
              <a:t>week </a:t>
            </a:r>
            <a:r>
              <a:rPr lang="en-US" sz="2100" b="0" dirty="0"/>
              <a:t>(e.g., Wellness Wednesday)</a:t>
            </a:r>
          </a:p>
          <a:p>
            <a:pPr marL="347663" indent="-347663">
              <a:spcAft>
                <a:spcPts val="1200"/>
              </a:spcAft>
              <a:buFont typeface="Arial" panose="020B0604020202020204" pitchFamily="34" charset="0"/>
              <a:buChar char="•"/>
            </a:pPr>
            <a:r>
              <a:rPr lang="en-US" sz="2400" b="0" dirty="0" smtClean="0"/>
              <a:t>Evidence-informed </a:t>
            </a:r>
            <a:r>
              <a:rPr lang="en-US" sz="2000" b="0" dirty="0" smtClean="0"/>
              <a:t>(</a:t>
            </a:r>
            <a:r>
              <a:rPr lang="en-US" sz="2000" b="0" dirty="0" err="1" smtClean="0"/>
              <a:t>i.e</a:t>
            </a:r>
            <a:r>
              <a:rPr lang="en-US" sz="2000" b="0" dirty="0" smtClean="0"/>
              <a:t>, family resilience, adult education, psychoeducation, trauma-informed care, behavior change, and online communities)</a:t>
            </a:r>
          </a:p>
          <a:p>
            <a:pPr marL="347663" indent="-347663">
              <a:spcAft>
                <a:spcPts val="600"/>
              </a:spcAft>
              <a:buFont typeface="Arial" panose="020B0604020202020204" pitchFamily="34" charset="0"/>
              <a:buChar char="•"/>
            </a:pPr>
            <a:r>
              <a:rPr lang="en-US" sz="2400" b="0" dirty="0" smtClean="0"/>
              <a:t>Designed for convenience:</a:t>
            </a:r>
          </a:p>
          <a:p>
            <a:pPr marL="804863" lvl="1" indent="-347663" algn="l">
              <a:spcBef>
                <a:spcPts val="600"/>
              </a:spcBef>
              <a:spcAft>
                <a:spcPts val="1200"/>
              </a:spcAft>
              <a:buFont typeface="Arial" panose="020B0604020202020204" pitchFamily="34" charset="0"/>
              <a:buChar char="•"/>
            </a:pPr>
            <a:r>
              <a:rPr lang="en-US" sz="2100" dirty="0" smtClean="0"/>
              <a:t>Materials can be used at any time, in any order</a:t>
            </a:r>
            <a:endParaRPr lang="en-US" sz="2100" b="0" dirty="0" smtClean="0"/>
          </a:p>
          <a:p>
            <a:pPr marL="804863" lvl="1" indent="-347663" algn="l">
              <a:spcBef>
                <a:spcPts val="600"/>
              </a:spcBef>
              <a:spcAft>
                <a:spcPts val="1200"/>
              </a:spcAft>
              <a:buFont typeface="Arial" panose="020B0604020202020204" pitchFamily="34" charset="0"/>
              <a:buChar char="•"/>
            </a:pPr>
            <a:r>
              <a:rPr lang="en-US" sz="2100" b="0" dirty="0" smtClean="0"/>
              <a:t>Focused </a:t>
            </a:r>
            <a:r>
              <a:rPr lang="en-US" sz="2100" b="0" dirty="0"/>
              <a:t>on activities of daily life </a:t>
            </a:r>
            <a:r>
              <a:rPr lang="en-US" sz="2100" dirty="0" smtClean="0"/>
              <a:t>– NOT extra work</a:t>
            </a:r>
            <a:r>
              <a:rPr lang="en-US" sz="2100" b="0" dirty="0" smtClean="0"/>
              <a:t> </a:t>
            </a:r>
            <a:endParaRPr lang="en-US" sz="2100" b="0" dirty="0"/>
          </a:p>
          <a:p>
            <a:pPr marL="804863" lvl="1" indent="-347663" algn="l">
              <a:spcBef>
                <a:spcPts val="600"/>
              </a:spcBef>
              <a:spcAft>
                <a:spcPts val="1200"/>
              </a:spcAft>
              <a:buFont typeface="Arial" panose="020B0604020202020204" pitchFamily="34" charset="0"/>
              <a:buChar char="•"/>
            </a:pPr>
            <a:r>
              <a:rPr lang="en-US" sz="2100" b="0" dirty="0"/>
              <a:t>Inclusive of diverse families </a:t>
            </a:r>
            <a:r>
              <a:rPr lang="en-US" sz="2100" b="0" dirty="0" smtClean="0"/>
              <a:t>–military, civilian, farm, special needs  </a:t>
            </a:r>
            <a:endParaRPr lang="en-US" sz="2100" b="0" dirty="0"/>
          </a:p>
          <a:p>
            <a:pPr marL="347663" indent="-347663">
              <a:spcAft>
                <a:spcPts val="1800"/>
              </a:spcAft>
              <a:buFont typeface="Arial" panose="020B0604020202020204" pitchFamily="34" charset="0"/>
              <a:buChar char="•"/>
            </a:pPr>
            <a:endParaRPr lang="en-US" sz="2000" b="0" dirty="0" smtClean="0"/>
          </a:p>
          <a:p>
            <a:pPr>
              <a:spcAft>
                <a:spcPts val="1800"/>
              </a:spcAft>
            </a:pPr>
            <a:endParaRPr lang="en-US" sz="2400" b="0" dirty="0"/>
          </a:p>
        </p:txBody>
      </p:sp>
      <p:sp>
        <p:nvSpPr>
          <p:cNvPr id="4" name="Date Placeholder 3"/>
          <p:cNvSpPr>
            <a:spLocks noGrp="1"/>
          </p:cNvSpPr>
          <p:nvPr>
            <p:ph type="dt" sz="half" idx="4294967295"/>
          </p:nvPr>
        </p:nvSpPr>
        <p:spPr>
          <a:xfrm>
            <a:off x="0" y="6492875"/>
            <a:ext cx="2057400" cy="365125"/>
          </a:xfrm>
        </p:spPr>
        <p:txBody>
          <a:bodyPr/>
          <a:lstStyle/>
          <a:p>
            <a:pPr algn="l"/>
            <a:fld id="{96B5C68D-9BC6-4CBF-9634-2D6FD861A260}"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pPr algn="r"/>
            <a:fld id="{04C805F5-2EE1-422B-A4FD-64295529B13E}" type="slidenum">
              <a:rPr lang="en-US" smtClean="0"/>
              <a:pPr algn="r"/>
              <a:t>6</a:t>
            </a:fld>
            <a:endParaRPr lang="en-US" dirty="0"/>
          </a:p>
        </p:txBody>
      </p:sp>
    </p:spTree>
    <p:extLst>
      <p:ext uri="{BB962C8B-B14F-4D97-AF65-F5344CB8AC3E}">
        <p14:creationId xmlns:p14="http://schemas.microsoft.com/office/powerpoint/2010/main" val="7284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28700" y="238952"/>
            <a:ext cx="6925732" cy="512448"/>
          </a:xfrm>
        </p:spPr>
        <p:txBody>
          <a:bodyPr>
            <a:normAutofit/>
          </a:bodyPr>
          <a:lstStyle/>
          <a:p>
            <a:pPr algn="ctr"/>
            <a:r>
              <a:rPr lang="en-US" b="1" dirty="0" smtClean="0"/>
              <a:t>Goals Mapped to Elements</a:t>
            </a:r>
            <a:endParaRPr lang="en-US" b="1" dirty="0"/>
          </a:p>
        </p:txBody>
      </p:sp>
      <p:sp>
        <p:nvSpPr>
          <p:cNvPr id="5" name="Content Placeholder 4"/>
          <p:cNvSpPr>
            <a:spLocks noGrp="1"/>
          </p:cNvSpPr>
          <p:nvPr>
            <p:ph type="subTitle" idx="1"/>
          </p:nvPr>
        </p:nvSpPr>
        <p:spPr>
          <a:xfrm>
            <a:off x="465234" y="1371599"/>
            <a:ext cx="3886200" cy="1343417"/>
          </a:xfrm>
        </p:spPr>
        <p:txBody>
          <a:bodyPr>
            <a:normAutofit/>
          </a:bodyPr>
          <a:lstStyle/>
          <a:p>
            <a:pPr marL="0" indent="0">
              <a:buNone/>
            </a:pPr>
            <a:r>
              <a:rPr lang="en-US" sz="2100" b="0" dirty="0" smtClean="0">
                <a:solidFill>
                  <a:schemeClr val="bg1"/>
                </a:solidFill>
              </a:rPr>
              <a:t>Goal 1:  Increase KNOWLEDGE about family resilience.  </a:t>
            </a:r>
            <a:endParaRPr lang="en-US" sz="2100" b="0" dirty="0">
              <a:solidFill>
                <a:schemeClr val="bg1"/>
              </a:solidFill>
            </a:endParaRPr>
          </a:p>
        </p:txBody>
      </p:sp>
      <p:sp>
        <p:nvSpPr>
          <p:cNvPr id="6" name="Content Placeholder 5"/>
          <p:cNvSpPr>
            <a:spLocks noGrp="1"/>
          </p:cNvSpPr>
          <p:nvPr>
            <p:ph sz="half" idx="4294967295"/>
          </p:nvPr>
        </p:nvSpPr>
        <p:spPr>
          <a:xfrm>
            <a:off x="4703445" y="1318016"/>
            <a:ext cx="3886200" cy="1397000"/>
          </a:xfrm>
        </p:spPr>
        <p:txBody>
          <a:bodyPr>
            <a:noAutofit/>
          </a:bodyPr>
          <a:lstStyle/>
          <a:p>
            <a:pPr marL="0" indent="0">
              <a:spcBef>
                <a:spcPts val="300"/>
              </a:spcBef>
              <a:buNone/>
            </a:pPr>
            <a:r>
              <a:rPr lang="en-US" sz="2100" dirty="0" smtClean="0"/>
              <a:t>Addressed by:</a:t>
            </a:r>
          </a:p>
          <a:p>
            <a:pPr lvl="1">
              <a:spcBef>
                <a:spcPts val="300"/>
              </a:spcBef>
            </a:pPr>
            <a:r>
              <a:rPr lang="en-US" sz="1800" dirty="0" smtClean="0"/>
              <a:t>Podcast(s) with experts</a:t>
            </a:r>
          </a:p>
          <a:p>
            <a:pPr lvl="1">
              <a:spcBef>
                <a:spcPts val="300"/>
              </a:spcBef>
            </a:pPr>
            <a:r>
              <a:rPr lang="en-US" sz="1800" dirty="0" smtClean="0"/>
              <a:t>Research summaries  </a:t>
            </a:r>
          </a:p>
          <a:p>
            <a:pPr lvl="1">
              <a:spcBef>
                <a:spcPts val="300"/>
              </a:spcBef>
            </a:pPr>
            <a:r>
              <a:rPr lang="en-US" sz="1800" dirty="0" smtClean="0"/>
              <a:t>Expert guidance and resources</a:t>
            </a:r>
            <a:endParaRPr lang="en-US" sz="1800" dirty="0"/>
          </a:p>
        </p:txBody>
      </p:sp>
      <p:sp>
        <p:nvSpPr>
          <p:cNvPr id="2" name="Date Placeholder 1"/>
          <p:cNvSpPr>
            <a:spLocks noGrp="1"/>
          </p:cNvSpPr>
          <p:nvPr>
            <p:ph type="dt" sz="half" idx="4294967295"/>
          </p:nvPr>
        </p:nvSpPr>
        <p:spPr>
          <a:xfrm>
            <a:off x="0" y="6492875"/>
            <a:ext cx="2057400" cy="365125"/>
          </a:xfrm>
        </p:spPr>
        <p:txBody>
          <a:bodyPr/>
          <a:lstStyle/>
          <a:p>
            <a:pPr algn="l"/>
            <a:fld id="{684CC02F-29CD-4753-9DB5-C70CEEE7D38A}" type="datetime1">
              <a:rPr lang="en-US" smtClean="0"/>
              <a:pPr algn="l"/>
              <a:t>5/18/2020</a:t>
            </a:fld>
            <a:endParaRPr lang="en-US" dirty="0"/>
          </a:p>
        </p:txBody>
      </p:sp>
      <p:sp>
        <p:nvSpPr>
          <p:cNvPr id="3" name="Slide Number Placeholder 2"/>
          <p:cNvSpPr>
            <a:spLocks noGrp="1"/>
          </p:cNvSpPr>
          <p:nvPr>
            <p:ph type="sldNum" sz="quarter" idx="4294967295"/>
          </p:nvPr>
        </p:nvSpPr>
        <p:spPr>
          <a:xfrm>
            <a:off x="7086600" y="6492875"/>
            <a:ext cx="2057400" cy="365125"/>
          </a:xfrm>
        </p:spPr>
        <p:txBody>
          <a:bodyPr/>
          <a:lstStyle/>
          <a:p>
            <a:pPr algn="r"/>
            <a:fld id="{5A99A3CC-C79C-4CC4-A30A-1B61FB165F06}" type="slidenum">
              <a:rPr lang="en-US" smtClean="0"/>
              <a:pPr algn="r"/>
              <a:t>7</a:t>
            </a:fld>
            <a:endParaRPr lang="en-US"/>
          </a:p>
        </p:txBody>
      </p:sp>
      <p:sp>
        <p:nvSpPr>
          <p:cNvPr id="7" name="Content Placeholder 4"/>
          <p:cNvSpPr txBox="1">
            <a:spLocks/>
          </p:cNvSpPr>
          <p:nvPr/>
        </p:nvSpPr>
        <p:spPr>
          <a:xfrm>
            <a:off x="405765" y="2924481"/>
            <a:ext cx="3886200" cy="1013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Goal 2:  Grow SKILLS for family resilience.  </a:t>
            </a:r>
          </a:p>
        </p:txBody>
      </p:sp>
      <p:sp>
        <p:nvSpPr>
          <p:cNvPr id="8" name="Content Placeholder 5"/>
          <p:cNvSpPr txBox="1">
            <a:spLocks/>
          </p:cNvSpPr>
          <p:nvPr/>
        </p:nvSpPr>
        <p:spPr>
          <a:xfrm>
            <a:off x="4703445" y="2924481"/>
            <a:ext cx="3886200" cy="1234919"/>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Addressed by: </a:t>
            </a:r>
          </a:p>
          <a:p>
            <a:pPr lvl="1"/>
            <a:r>
              <a:rPr lang="en-US" sz="1800" dirty="0"/>
              <a:t>Success </a:t>
            </a:r>
            <a:r>
              <a:rPr lang="en-US" sz="1800" dirty="0" smtClean="0"/>
              <a:t>stories from families</a:t>
            </a:r>
            <a:endParaRPr lang="en-US" sz="1800" dirty="0"/>
          </a:p>
          <a:p>
            <a:pPr lvl="1"/>
            <a:r>
              <a:rPr lang="en-US" sz="1800" dirty="0"/>
              <a:t>Family activities</a:t>
            </a:r>
          </a:p>
          <a:p>
            <a:pPr lvl="1"/>
            <a:r>
              <a:rPr lang="en-US" sz="1800" dirty="0"/>
              <a:t>Reflection</a:t>
            </a:r>
          </a:p>
        </p:txBody>
      </p:sp>
      <p:sp>
        <p:nvSpPr>
          <p:cNvPr id="9" name="Content Placeholder 4"/>
          <p:cNvSpPr txBox="1">
            <a:spLocks/>
          </p:cNvSpPr>
          <p:nvPr/>
        </p:nvSpPr>
        <p:spPr>
          <a:xfrm>
            <a:off x="405765" y="4347469"/>
            <a:ext cx="3886200" cy="1013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Goal 3:  PRACTICING family resilience skills.  </a:t>
            </a:r>
          </a:p>
        </p:txBody>
      </p:sp>
      <p:sp>
        <p:nvSpPr>
          <p:cNvPr id="10" name="Content Placeholder 5"/>
          <p:cNvSpPr txBox="1">
            <a:spLocks/>
          </p:cNvSpPr>
          <p:nvPr/>
        </p:nvSpPr>
        <p:spPr>
          <a:xfrm>
            <a:off x="4703445" y="4350674"/>
            <a:ext cx="3886200" cy="1013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Addressed by: </a:t>
            </a:r>
          </a:p>
          <a:p>
            <a:pPr lvl="1"/>
            <a:r>
              <a:rPr lang="en-US" sz="1800" dirty="0"/>
              <a:t>Family activities </a:t>
            </a:r>
          </a:p>
          <a:p>
            <a:pPr lvl="1"/>
            <a:r>
              <a:rPr lang="en-US" sz="1800" dirty="0"/>
              <a:t>Making positive change</a:t>
            </a:r>
          </a:p>
        </p:txBody>
      </p:sp>
      <p:sp>
        <p:nvSpPr>
          <p:cNvPr id="11" name="Content Placeholder 4"/>
          <p:cNvSpPr txBox="1">
            <a:spLocks/>
          </p:cNvSpPr>
          <p:nvPr/>
        </p:nvSpPr>
        <p:spPr>
          <a:xfrm>
            <a:off x="465234" y="5570870"/>
            <a:ext cx="3886200" cy="7879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Goal 4:  BUILDING a community of support.  </a:t>
            </a:r>
          </a:p>
        </p:txBody>
      </p:sp>
      <p:sp>
        <p:nvSpPr>
          <p:cNvPr id="12" name="Content Placeholder 5"/>
          <p:cNvSpPr txBox="1">
            <a:spLocks/>
          </p:cNvSpPr>
          <p:nvPr/>
        </p:nvSpPr>
        <p:spPr>
          <a:xfrm>
            <a:off x="4703445" y="5570870"/>
            <a:ext cx="4248398" cy="850078"/>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Addressed by: </a:t>
            </a:r>
          </a:p>
          <a:p>
            <a:pPr lvl="1"/>
            <a:r>
              <a:rPr lang="en-US" sz="1900" dirty="0"/>
              <a:t>Community dialogue and sharing</a:t>
            </a:r>
          </a:p>
        </p:txBody>
      </p:sp>
    </p:spTree>
    <p:extLst>
      <p:ext uri="{BB962C8B-B14F-4D97-AF65-F5344CB8AC3E}">
        <p14:creationId xmlns:p14="http://schemas.microsoft.com/office/powerpoint/2010/main" val="276757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501" y="109436"/>
            <a:ext cx="6925732" cy="512448"/>
          </a:xfrm>
        </p:spPr>
        <p:txBody>
          <a:bodyPr>
            <a:noAutofit/>
          </a:bodyPr>
          <a:lstStyle/>
          <a:p>
            <a:pPr algn="ctr"/>
            <a:r>
              <a:rPr lang="en-US" sz="2700" b="1" dirty="0" smtClean="0"/>
              <a:t>Families Tackling Tough Times Together: </a:t>
            </a:r>
            <a:br>
              <a:rPr lang="en-US" sz="2700" b="1" dirty="0" smtClean="0"/>
            </a:br>
            <a:r>
              <a:rPr lang="en-US" sz="2700" b="1" dirty="0" smtClean="0"/>
              <a:t>Weekly </a:t>
            </a:r>
            <a:r>
              <a:rPr lang="en-US" sz="2700" b="1" dirty="0"/>
              <a:t>Themes and Relevant Skills</a:t>
            </a:r>
          </a:p>
        </p:txBody>
      </p:sp>
      <p:sp>
        <p:nvSpPr>
          <p:cNvPr id="8" name="Text Placeholder 7"/>
          <p:cNvSpPr>
            <a:spLocks noGrp="1"/>
          </p:cNvSpPr>
          <p:nvPr>
            <p:ph type="body" sz="quarter" idx="14"/>
          </p:nvPr>
        </p:nvSpPr>
        <p:spPr/>
        <p:txBody>
          <a:bodyPr/>
          <a:lstStyle/>
          <a:p>
            <a:endParaRPr 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920550195"/>
              </p:ext>
            </p:extLst>
          </p:nvPr>
        </p:nvGraphicFramePr>
        <p:xfrm>
          <a:off x="151446" y="960229"/>
          <a:ext cx="8704319" cy="5664200"/>
        </p:xfrm>
        <a:graphic>
          <a:graphicData uri="http://schemas.openxmlformats.org/drawingml/2006/table">
            <a:tbl>
              <a:tblPr firstRow="1" bandRow="1">
                <a:tableStyleId>{C4B1156A-380E-4F78-BDF5-A606A8083BF9}</a:tableStyleId>
              </a:tblPr>
              <a:tblGrid>
                <a:gridCol w="963713">
                  <a:extLst>
                    <a:ext uri="{9D8B030D-6E8A-4147-A177-3AD203B41FA5}">
                      <a16:colId xmlns:a16="http://schemas.microsoft.com/office/drawing/2014/main" val="2853576809"/>
                    </a:ext>
                  </a:extLst>
                </a:gridCol>
                <a:gridCol w="3496598">
                  <a:extLst>
                    <a:ext uri="{9D8B030D-6E8A-4147-A177-3AD203B41FA5}">
                      <a16:colId xmlns:a16="http://schemas.microsoft.com/office/drawing/2014/main" val="2462989449"/>
                    </a:ext>
                  </a:extLst>
                </a:gridCol>
                <a:gridCol w="4244008">
                  <a:extLst>
                    <a:ext uri="{9D8B030D-6E8A-4147-A177-3AD203B41FA5}">
                      <a16:colId xmlns:a16="http://schemas.microsoft.com/office/drawing/2014/main" val="26281634"/>
                    </a:ext>
                  </a:extLst>
                </a:gridCol>
              </a:tblGrid>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Week</a:t>
                      </a:r>
                      <a:endParaRPr lang="en-US" sz="1800" kern="1200" dirty="0" smtClean="0">
                        <a:solidFill>
                          <a:schemeClr val="tx1"/>
                        </a:solidFill>
                        <a:effectLst/>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Label for Theme</a:t>
                      </a:r>
                      <a:endParaRPr lang="en-US" sz="1800" kern="1200" dirty="0" smtClean="0">
                        <a:solidFill>
                          <a:schemeClr val="tx1"/>
                        </a:solidFill>
                        <a:effectLst/>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Theoretical</a:t>
                      </a:r>
                      <a:r>
                        <a:rPr lang="en-US" sz="1800" kern="1200" baseline="0" dirty="0" smtClean="0">
                          <a:effectLst/>
                        </a:rPr>
                        <a:t> Domain</a:t>
                      </a:r>
                    </a:p>
                  </a:txBody>
                  <a:tcPr marL="68580" marR="68580" marT="34290" marB="34290" anchor="ctr"/>
                </a:tc>
                <a:extLst>
                  <a:ext uri="{0D108BD9-81ED-4DB2-BD59-A6C34878D82A}">
                    <a16:rowId xmlns:a16="http://schemas.microsoft.com/office/drawing/2014/main" val="237399057"/>
                  </a:ext>
                </a:extLst>
              </a:tr>
              <a:tr h="388620">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1. </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Believing, Sharing, Acting</a:t>
                      </a:r>
                    </a:p>
                    <a:p>
                      <a:pPr marL="0" marR="0" lvl="0" indent="0" algn="l" defTabSz="914400" rtl="0" eaLnBrk="1" fontAlgn="auto" latinLnBrk="0" hangingPunct="1">
                        <a:lnSpc>
                          <a:spcPts val="1700"/>
                        </a:lnSpc>
                        <a:spcBef>
                          <a:spcPts val="0"/>
                        </a:spcBef>
                        <a:spcAft>
                          <a:spcPts val="0"/>
                        </a:spcAft>
                        <a:buClrTx/>
                        <a:buSzTx/>
                        <a:buFontTx/>
                        <a:buNone/>
                        <a:tabLst/>
                        <a:defRPr/>
                      </a:pPr>
                      <a:endParaRPr lang="en-US" sz="1600" b="1" kern="1200" dirty="0" smtClean="0">
                        <a:solidFill>
                          <a:schemeClr val="tx1"/>
                        </a:solidFill>
                        <a:effectLst/>
                        <a:latin typeface="+mn-lt"/>
                        <a:ea typeface="+mn-ea"/>
                        <a:cs typeface="+mn-cs"/>
                      </a:endParaRPr>
                    </a:p>
                  </a:txBody>
                  <a:tcPr marL="68580" marR="68580" marT="34290" marB="34290"/>
                </a:tc>
                <a:tc>
                  <a:txBody>
                    <a:bodyPr/>
                    <a:lstStyle/>
                    <a:p>
                      <a:pPr marL="457200" marR="0" lvl="0" indent="-45720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Shared</a:t>
                      </a:r>
                      <a:r>
                        <a:rPr lang="en-US" sz="1600" kern="1200" baseline="0" dirty="0" smtClean="0">
                          <a:effectLst/>
                        </a:rPr>
                        <a:t> Beliefs</a:t>
                      </a:r>
                      <a:r>
                        <a:rPr lang="en-US" sz="1600" kern="1200" dirty="0" smtClean="0">
                          <a:effectLst/>
                        </a:rPr>
                        <a:t>; Communication; Organizational Patterns</a:t>
                      </a:r>
                    </a:p>
                  </a:txBody>
                  <a:tcPr marL="68580" marR="68580" marT="34290" marB="34290"/>
                </a:tc>
                <a:extLst>
                  <a:ext uri="{0D108BD9-81ED-4DB2-BD59-A6C34878D82A}">
                    <a16:rowId xmlns:a16="http://schemas.microsoft.com/office/drawing/2014/main" val="1472675808"/>
                  </a:ext>
                </a:extLst>
              </a:tr>
              <a:tr h="335280">
                <a:tc>
                  <a:txBody>
                    <a:bodyPr/>
                    <a:lstStyle/>
                    <a:p>
                      <a:pPr marL="0" lvl="2" indent="0" algn="ctr">
                        <a:lnSpc>
                          <a:spcPts val="1700"/>
                        </a:lnSpc>
                      </a:pPr>
                      <a:r>
                        <a:rPr lang="en-US" sz="1600" kern="1200" dirty="0" smtClean="0">
                          <a:effectLst/>
                        </a:rPr>
                        <a:t>2</a:t>
                      </a:r>
                      <a:endParaRPr lang="en-US" sz="1600" kern="1200" dirty="0" smtClean="0">
                        <a:solidFill>
                          <a:schemeClr val="tx1"/>
                        </a:solidFill>
                        <a:effectLst/>
                        <a:latin typeface="+mn-lt"/>
                        <a:ea typeface="+mn-ea"/>
                        <a:cs typeface="+mn-cs"/>
                      </a:endParaRPr>
                    </a:p>
                  </a:txBody>
                  <a:tcPr marL="68580" marR="68580" marT="34290" marB="34290"/>
                </a:tc>
                <a:tc>
                  <a:txBody>
                    <a:bodyPr/>
                    <a:lstStyle/>
                    <a:p>
                      <a:pPr lvl="0" algn="l">
                        <a:lnSpc>
                          <a:spcPts val="1700"/>
                        </a:lnSpc>
                      </a:pPr>
                      <a:r>
                        <a:rPr lang="en-US" sz="1600" kern="1200" dirty="0" smtClean="0">
                          <a:effectLst/>
                        </a:rPr>
                        <a:t>Our family can do this!</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Shared Beliefs: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Sharing</a:t>
                      </a:r>
                      <a:r>
                        <a:rPr lang="en-US" sz="1600" kern="1200" baseline="0" dirty="0" smtClean="0">
                          <a:effectLst/>
                        </a:rPr>
                        <a:t> a p</a:t>
                      </a:r>
                      <a:r>
                        <a:rPr lang="en-US" sz="1600" kern="1200" dirty="0" smtClean="0">
                          <a:effectLst/>
                        </a:rPr>
                        <a:t>ositive outlook</a:t>
                      </a:r>
                    </a:p>
                  </a:txBody>
                  <a:tcPr marL="68580" marR="68580" marT="34290" marB="34290"/>
                </a:tc>
                <a:extLst>
                  <a:ext uri="{0D108BD9-81ED-4DB2-BD59-A6C34878D82A}">
                    <a16:rowId xmlns:a16="http://schemas.microsoft.com/office/drawing/2014/main" val="1110496337"/>
                  </a:ext>
                </a:extLst>
              </a:tr>
              <a:tr h="468630">
                <a:tc>
                  <a:txBody>
                    <a:bodyPr/>
                    <a:lstStyle/>
                    <a:p>
                      <a:pPr marL="0" lvl="2" indent="0" algn="ctr">
                        <a:lnSpc>
                          <a:spcPts val="1700"/>
                        </a:lnSpc>
                      </a:pPr>
                      <a:r>
                        <a:rPr lang="en-US" sz="1600" kern="1200" dirty="0" smtClean="0">
                          <a:effectLst/>
                        </a:rPr>
                        <a:t>3</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Our family is creative!</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Communication/Problem solving: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Collaborative problem-solving</a:t>
                      </a:r>
                    </a:p>
                  </a:txBody>
                  <a:tcPr marL="68580" marR="68580" marT="34290" marB="34290"/>
                </a:tc>
                <a:extLst>
                  <a:ext uri="{0D108BD9-81ED-4DB2-BD59-A6C34878D82A}">
                    <a16:rowId xmlns:a16="http://schemas.microsoft.com/office/drawing/2014/main" val="265556531"/>
                  </a:ext>
                </a:extLst>
              </a:tr>
              <a:tr h="335280">
                <a:tc>
                  <a:txBody>
                    <a:bodyPr/>
                    <a:lstStyle/>
                    <a:p>
                      <a:pPr marL="652463" lvl="2" indent="-1304925" algn="ctr">
                        <a:lnSpc>
                          <a:spcPts val="1700"/>
                        </a:lnSpc>
                      </a:pPr>
                      <a:r>
                        <a:rPr lang="en-US" sz="1600" kern="1200" dirty="0" smtClean="0">
                          <a:effectLst/>
                        </a:rPr>
                        <a:t>4</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We care about each other!</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Organizational Patterns: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Connectedness</a:t>
                      </a:r>
                    </a:p>
                  </a:txBody>
                  <a:tcPr marL="68580" marR="68580" marT="34290" marB="34290"/>
                </a:tc>
                <a:extLst>
                  <a:ext uri="{0D108BD9-81ED-4DB2-BD59-A6C34878D82A}">
                    <a16:rowId xmlns:a16="http://schemas.microsoft.com/office/drawing/2014/main" val="2298774937"/>
                  </a:ext>
                </a:extLst>
              </a:tr>
              <a:tr h="388620">
                <a:tc>
                  <a:txBody>
                    <a:bodyPr/>
                    <a:lstStyle/>
                    <a:p>
                      <a:pPr marL="914400" lvl="2" indent="-1566863" algn="ctr">
                        <a:lnSpc>
                          <a:spcPts val="1700"/>
                        </a:lnSpc>
                      </a:pPr>
                      <a:r>
                        <a:rPr lang="en-US" sz="1600" kern="1200" dirty="0" smtClean="0">
                          <a:effectLst/>
                        </a:rPr>
                        <a:t>5</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Our family will get through this! </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Shared Beliefs: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Making meaning of adversity </a:t>
                      </a:r>
                    </a:p>
                  </a:txBody>
                  <a:tcPr marL="68580" marR="68580" marT="34290" marB="34290"/>
                </a:tc>
                <a:extLst>
                  <a:ext uri="{0D108BD9-81ED-4DB2-BD59-A6C34878D82A}">
                    <a16:rowId xmlns:a16="http://schemas.microsoft.com/office/drawing/2014/main" val="332783805"/>
                  </a:ext>
                </a:extLst>
              </a:tr>
              <a:tr h="468630">
                <a:tc>
                  <a:txBody>
                    <a:bodyPr/>
                    <a:lstStyle/>
                    <a:p>
                      <a:pPr marL="914400" lvl="2" indent="-1566863" algn="ctr">
                        <a:lnSpc>
                          <a:spcPts val="1700"/>
                        </a:lnSpc>
                      </a:pPr>
                      <a:r>
                        <a:rPr lang="en-US" sz="1600" kern="1200" dirty="0" smtClean="0">
                          <a:effectLst/>
                        </a:rPr>
                        <a:t>6</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We share our feelings constructively!</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Communication/Problem solving: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Open emotional expression</a:t>
                      </a:r>
                    </a:p>
                  </a:txBody>
                  <a:tcPr marL="68580" marR="68580" marT="34290" marB="34290"/>
                </a:tc>
                <a:extLst>
                  <a:ext uri="{0D108BD9-81ED-4DB2-BD59-A6C34878D82A}">
                    <a16:rowId xmlns:a16="http://schemas.microsoft.com/office/drawing/2014/main" val="2847365844"/>
                  </a:ext>
                </a:extLst>
              </a:tr>
              <a:tr h="468630">
                <a:tc>
                  <a:txBody>
                    <a:bodyPr/>
                    <a:lstStyle/>
                    <a:p>
                      <a:pPr marL="914400" lvl="2" indent="-1452563" algn="ctr">
                        <a:lnSpc>
                          <a:spcPts val="1700"/>
                        </a:lnSpc>
                      </a:pPr>
                      <a:r>
                        <a:rPr lang="en-US" sz="1600" kern="1200" dirty="0" smtClean="0">
                          <a:effectLst/>
                        </a:rPr>
                        <a:t>7</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Our family is adaptable!</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Organizational Patterns: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Flexibility to change</a:t>
                      </a:r>
                    </a:p>
                  </a:txBody>
                  <a:tcPr marL="68580" marR="68580" marT="34290" marB="34290"/>
                </a:tc>
                <a:extLst>
                  <a:ext uri="{0D108BD9-81ED-4DB2-BD59-A6C34878D82A}">
                    <a16:rowId xmlns:a16="http://schemas.microsoft.com/office/drawing/2014/main" val="2112509450"/>
                  </a:ext>
                </a:extLst>
              </a:tr>
              <a:tr h="601980">
                <a:tc>
                  <a:txBody>
                    <a:bodyPr/>
                    <a:lstStyle/>
                    <a:p>
                      <a:pPr marL="914400" lvl="2" indent="-1566863" algn="ctr">
                        <a:lnSpc>
                          <a:spcPts val="1700"/>
                        </a:lnSpc>
                      </a:pPr>
                      <a:r>
                        <a:rPr lang="en-US" sz="1600" kern="1200" dirty="0" smtClean="0">
                          <a:effectLst/>
                        </a:rPr>
                        <a:t>8</a:t>
                      </a:r>
                      <a:endParaRPr lang="en-US" sz="1600" kern="1200" dirty="0" smtClean="0">
                        <a:solidFill>
                          <a:schemeClr val="tx1"/>
                        </a:solidFill>
                        <a:effectLst/>
                        <a:latin typeface="+mn-lt"/>
                        <a:ea typeface="+mn-ea"/>
                        <a:cs typeface="+mn-cs"/>
                      </a:endParaRPr>
                    </a:p>
                  </a:txBody>
                  <a:tcPr marL="68580" marR="68580" marT="34290" marB="34290"/>
                </a:tc>
                <a:tc>
                  <a:txBody>
                    <a:bodyPr/>
                    <a:lstStyle/>
                    <a:p>
                      <a:pPr lvl="0" algn="l">
                        <a:lnSpc>
                          <a:spcPts val="1700"/>
                        </a:lnSpc>
                      </a:pPr>
                      <a:r>
                        <a:rPr lang="en-US" sz="1600" kern="1200" dirty="0" smtClean="0">
                          <a:effectLst/>
                        </a:rPr>
                        <a:t>We can get stronger!</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Shared Beliefs: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err="1" smtClean="0">
                          <a:effectLst/>
                        </a:rPr>
                        <a:t>Transcendance</a:t>
                      </a:r>
                      <a:r>
                        <a:rPr lang="en-US" sz="1600" kern="1200" dirty="0" smtClean="0">
                          <a:effectLst/>
                        </a:rPr>
                        <a:t> and spirituality</a:t>
                      </a:r>
                    </a:p>
                  </a:txBody>
                  <a:tcPr marL="68580" marR="68580" marT="34290" marB="34290"/>
                </a:tc>
                <a:extLst>
                  <a:ext uri="{0D108BD9-81ED-4DB2-BD59-A6C34878D82A}">
                    <a16:rowId xmlns:a16="http://schemas.microsoft.com/office/drawing/2014/main" val="758307261"/>
                  </a:ext>
                </a:extLst>
              </a:tr>
              <a:tr h="468630">
                <a:tc>
                  <a:txBody>
                    <a:bodyPr/>
                    <a:lstStyle/>
                    <a:p>
                      <a:pPr marL="914400" lvl="2" indent="-1452563" algn="ctr">
                        <a:lnSpc>
                          <a:spcPts val="1700"/>
                        </a:lnSpc>
                      </a:pPr>
                      <a:r>
                        <a:rPr lang="en-US" sz="1600" kern="1200" dirty="0" smtClean="0">
                          <a:effectLst/>
                        </a:rPr>
                        <a:t>9</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0" lvl="2" indent="0" algn="l">
                        <a:lnSpc>
                          <a:spcPts val="1700"/>
                        </a:lnSpc>
                      </a:pPr>
                      <a:r>
                        <a:rPr lang="en-US" sz="1600" kern="1200" dirty="0" smtClean="0">
                          <a:effectLst/>
                        </a:rPr>
                        <a:t>We tell each other the truth!</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Communication/Problem solving: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Clear consistent messages</a:t>
                      </a:r>
                    </a:p>
                  </a:txBody>
                  <a:tcPr marL="68580" marR="68580" marT="34290" marB="34290"/>
                </a:tc>
                <a:extLst>
                  <a:ext uri="{0D108BD9-81ED-4DB2-BD59-A6C34878D82A}">
                    <a16:rowId xmlns:a16="http://schemas.microsoft.com/office/drawing/2014/main" val="399279231"/>
                  </a:ext>
                </a:extLst>
              </a:tr>
              <a:tr h="601980">
                <a:tc>
                  <a:txBody>
                    <a:bodyPr/>
                    <a:lstStyle/>
                    <a:p>
                      <a:pPr marL="914400" lvl="2" indent="-1566863" algn="ctr">
                        <a:lnSpc>
                          <a:spcPts val="1700"/>
                        </a:lnSpc>
                      </a:pPr>
                      <a:r>
                        <a:rPr lang="en-US" sz="1600" kern="1200" dirty="0" smtClean="0">
                          <a:effectLst/>
                        </a:rPr>
                        <a:t>10</a:t>
                      </a:r>
                      <a:endParaRPr lang="en-US" sz="1600" kern="1200" dirty="0" smtClean="0">
                        <a:solidFill>
                          <a:schemeClr val="tx1"/>
                        </a:solidFill>
                        <a:effectLst/>
                        <a:latin typeface="+mn-lt"/>
                        <a:ea typeface="+mn-ea"/>
                        <a:cs typeface="+mn-cs"/>
                      </a:endParaRPr>
                    </a:p>
                  </a:txBody>
                  <a:tcPr marL="68580" marR="68580" marT="34290" marB="34290"/>
                </a:tc>
                <a:tc>
                  <a:txBody>
                    <a:bodyPr/>
                    <a:lstStyle/>
                    <a:p>
                      <a:pPr marL="914400" lvl="2" indent="-914400">
                        <a:lnSpc>
                          <a:spcPts val="1700"/>
                        </a:lnSpc>
                      </a:pPr>
                      <a:r>
                        <a:rPr lang="en-US" sz="1600" kern="1200" dirty="0" smtClean="0">
                          <a:effectLst/>
                        </a:rPr>
                        <a:t>We take action!</a:t>
                      </a:r>
                      <a:endParaRPr lang="en-US" sz="1600" b="1" kern="1200" dirty="0" smtClean="0">
                        <a:solidFill>
                          <a:schemeClr val="tx1"/>
                        </a:solidFill>
                        <a:effectLst/>
                        <a:latin typeface="+mn-lt"/>
                        <a:ea typeface="+mn-ea"/>
                        <a:cs typeface="+mn-cs"/>
                      </a:endParaRPr>
                    </a:p>
                  </a:txBody>
                  <a:tcPr marL="68580" marR="68580" marT="34290" marB="34290"/>
                </a:tc>
                <a:tc>
                  <a:txBody>
                    <a:bodyPr/>
                    <a:lstStyle/>
                    <a:p>
                      <a:pPr marL="0" marR="0" lvl="2"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Organizational Patterns: </a:t>
                      </a:r>
                    </a:p>
                    <a:p>
                      <a:pPr marL="457200" marR="0" lvl="3" indent="0" algn="l" defTabSz="914400" rtl="0" eaLnBrk="1" fontAlgn="auto" latinLnBrk="0" hangingPunct="1">
                        <a:lnSpc>
                          <a:spcPts val="1700"/>
                        </a:lnSpc>
                        <a:spcBef>
                          <a:spcPts val="0"/>
                        </a:spcBef>
                        <a:spcAft>
                          <a:spcPts val="0"/>
                        </a:spcAft>
                        <a:buClrTx/>
                        <a:buSzTx/>
                        <a:buFontTx/>
                        <a:buNone/>
                        <a:tabLst/>
                        <a:defRPr/>
                      </a:pPr>
                      <a:r>
                        <a:rPr lang="en-US" sz="1600" kern="1200" dirty="0" smtClean="0">
                          <a:effectLst/>
                        </a:rPr>
                        <a:t>Mobilizing</a:t>
                      </a:r>
                      <a:r>
                        <a:rPr lang="en-US" sz="1600" kern="1200" baseline="0" dirty="0" smtClean="0">
                          <a:effectLst/>
                        </a:rPr>
                        <a:t> s</a:t>
                      </a:r>
                      <a:r>
                        <a:rPr lang="en-US" sz="1600" kern="1200" dirty="0" smtClean="0">
                          <a:effectLst/>
                        </a:rPr>
                        <a:t>ocial and economic resources</a:t>
                      </a:r>
                    </a:p>
                  </a:txBody>
                  <a:tcPr marL="68580" marR="68580" marT="34290" marB="34290"/>
                </a:tc>
                <a:extLst>
                  <a:ext uri="{0D108BD9-81ED-4DB2-BD59-A6C34878D82A}">
                    <a16:rowId xmlns:a16="http://schemas.microsoft.com/office/drawing/2014/main" val="732652756"/>
                  </a:ext>
                </a:extLst>
              </a:tr>
            </a:tbl>
          </a:graphicData>
        </a:graphic>
      </p:graphicFrame>
      <p:sp>
        <p:nvSpPr>
          <p:cNvPr id="4" name="Date Placeholder 3"/>
          <p:cNvSpPr>
            <a:spLocks noGrp="1"/>
          </p:cNvSpPr>
          <p:nvPr>
            <p:ph type="dt" sz="half" idx="4294967295"/>
          </p:nvPr>
        </p:nvSpPr>
        <p:spPr>
          <a:xfrm>
            <a:off x="0" y="6492875"/>
            <a:ext cx="2057400" cy="365125"/>
          </a:xfrm>
        </p:spPr>
        <p:txBody>
          <a:bodyPr/>
          <a:lstStyle/>
          <a:p>
            <a:pPr algn="l"/>
            <a:fld id="{77868DD4-0D9F-4C08-A50D-8986E55A82F7}" type="datetime1">
              <a:rPr lang="en-US" smtClean="0"/>
              <a:pPr algn="l"/>
              <a:t>5/18/2020</a:t>
            </a:fld>
            <a:endParaRPr lang="en-US" dirty="0"/>
          </a:p>
        </p:txBody>
      </p:sp>
      <p:sp>
        <p:nvSpPr>
          <p:cNvPr id="5" name="Slide Number Placeholder 4"/>
          <p:cNvSpPr>
            <a:spLocks noGrp="1"/>
          </p:cNvSpPr>
          <p:nvPr>
            <p:ph type="sldNum" sz="quarter" idx="4294967295"/>
          </p:nvPr>
        </p:nvSpPr>
        <p:spPr>
          <a:xfrm>
            <a:off x="7086600" y="6492875"/>
            <a:ext cx="2057400" cy="365125"/>
          </a:xfrm>
        </p:spPr>
        <p:txBody>
          <a:bodyPr/>
          <a:lstStyle/>
          <a:p>
            <a:pPr algn="r"/>
            <a:fld id="{04C805F5-2EE1-422B-A4FD-64295529B13E}" type="slidenum">
              <a:rPr lang="en-US" smtClean="0"/>
              <a:pPr algn="r"/>
              <a:t>8</a:t>
            </a:fld>
            <a:endParaRPr lang="en-US" dirty="0"/>
          </a:p>
        </p:txBody>
      </p:sp>
    </p:spTree>
    <p:extLst>
      <p:ext uri="{BB962C8B-B14F-4D97-AF65-F5344CB8AC3E}">
        <p14:creationId xmlns:p14="http://schemas.microsoft.com/office/powerpoint/2010/main" val="58368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54387" y="710485"/>
            <a:ext cx="3311014" cy="4238083"/>
          </a:xfrm>
        </p:spPr>
        <p:txBody>
          <a:bodyPr/>
          <a:lstStyle/>
          <a:p>
            <a:r>
              <a:rPr lang="en-US" dirty="0" smtClean="0">
                <a:latin typeface="Franklin Gothic Demi" panose="020B0703020102020204" pitchFamily="34" charset="0"/>
              </a:rPr>
              <a:t>Week 3 For Children:  </a:t>
            </a:r>
            <a:br>
              <a:rPr lang="en-US" dirty="0" smtClean="0">
                <a:latin typeface="Franklin Gothic Demi" panose="020B0703020102020204" pitchFamily="34" charset="0"/>
              </a:rPr>
            </a:br>
            <a:r>
              <a:rPr lang="en-US" dirty="0" smtClean="0">
                <a:latin typeface="Franklin Gothic Demi" panose="020B0703020102020204" pitchFamily="34" charset="0"/>
              </a:rPr>
              <a:t>Collaborative Problem-Solving</a:t>
            </a:r>
            <a:br>
              <a:rPr lang="en-US" dirty="0" smtClean="0">
                <a:latin typeface="Franklin Gothic Demi" panose="020B0703020102020204" pitchFamily="34" charset="0"/>
              </a:rPr>
            </a:br>
            <a:r>
              <a:rPr lang="en-US" b="0" dirty="0" smtClean="0">
                <a:latin typeface="Franklin Gothic Book" panose="020B0503020102020204" pitchFamily="34" charset="0"/>
              </a:rPr>
              <a:t/>
            </a:r>
            <a:br>
              <a:rPr lang="en-US" b="0" dirty="0" smtClean="0">
                <a:latin typeface="Franklin Gothic Book" panose="020B0503020102020204" pitchFamily="34" charset="0"/>
              </a:rPr>
            </a:br>
            <a:r>
              <a:rPr lang="en-US" b="0" dirty="0" smtClean="0">
                <a:latin typeface="Franklin Gothic Book" panose="020B0503020102020204" pitchFamily="34" charset="0"/>
              </a:rPr>
              <a:t>“It </a:t>
            </a:r>
            <a:r>
              <a:rPr lang="en-US" b="0" dirty="0">
                <a:latin typeface="Franklin Gothic Book" panose="020B0503020102020204" pitchFamily="34" charset="0"/>
              </a:rPr>
              <a:t>may not look like it, but this is some collaborative problem solving. My 4yo got tired at the end of our hike. We talked about solutions like me carrying him (not an option because I was already carrying the baby). He came up with the solution of taking a rest and laid down to "fill up his tank." I wasn't wild about him lying all the way down in the middle of the trail, but this was his choice and it worked! He happily made it all the way back to the car after his rest</a:t>
            </a:r>
            <a:r>
              <a:rPr lang="en-US" b="0" dirty="0" smtClean="0">
                <a:latin typeface="Franklin Gothic Book" panose="020B0503020102020204" pitchFamily="34" charset="0"/>
              </a:rPr>
              <a:t>.”</a:t>
            </a:r>
            <a:endParaRPr lang="en-US" b="0" dirty="0">
              <a:latin typeface="Franklin Gothic Book" panose="020B0503020102020204" pitchFamily="34" charset="0"/>
            </a:endParaRP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5/18/2020</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7" name="Purdue CoBrand">
            <a:extLst>
              <a:ext uri="{FF2B5EF4-FFF2-40B4-BE49-F238E27FC236}">
                <a16:creationId xmlns:a16="http://schemas.microsoft.com/office/drawing/2014/main" id="{93C3E0C3-28C1-F54E-B3F0-54FF4FB793FC}"/>
              </a:ext>
            </a:extLst>
          </p:cNvPr>
          <p:cNvPicPr>
            <a:picLocks noChangeAspect="1"/>
          </p:cNvPicPr>
          <p:nvPr/>
        </p:nvPicPr>
        <p:blipFill>
          <a:blip r:embed="rId2"/>
          <a:srcRect/>
          <a:stretch/>
        </p:blipFill>
        <p:spPr>
          <a:xfrm>
            <a:off x="462008" y="6084825"/>
            <a:ext cx="3370923" cy="365760"/>
          </a:xfrm>
          <a:prstGeom prst="rect">
            <a:avLst/>
          </a:prstGeom>
        </p:spPr>
      </p:pic>
      <p:pic>
        <p:nvPicPr>
          <p:cNvPr id="1028" name="Picture 4" descr="Image may contain: 1 person, child, shoes, tree, outdoor and nature"/>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8339"/>
          <a:stretch/>
        </p:blipFill>
        <p:spPr bwMode="auto">
          <a:xfrm>
            <a:off x="5113650" y="1871535"/>
            <a:ext cx="3983535" cy="4169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may contain: one or more people, child, tree, shoes, outdoor and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091" y="210004"/>
            <a:ext cx="2570924" cy="342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82168"/>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B9A4BF5A-FA82-4743-A356-F30104E9702E}" vid="{D9FFC432-544D-40FD-A9FA-DB110107A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467</TotalTime>
  <Words>718</Words>
  <Application>Microsoft Office PowerPoint</Application>
  <PresentationFormat>On-screen Show (4:3)</PresentationFormat>
  <Paragraphs>145</Paragraphs>
  <Slides>10</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Acumin Pro ExtraCondensed Smbd</vt:lpstr>
      <vt:lpstr>Franklin Gothic Demi</vt:lpstr>
      <vt:lpstr>Wingdings</vt:lpstr>
      <vt:lpstr>Acumin Pro Medium</vt:lpstr>
      <vt:lpstr>Acumin Pro Semibold</vt:lpstr>
      <vt:lpstr>Acumin Pro SemiCondensed</vt:lpstr>
      <vt:lpstr>United Sans Cd Md</vt:lpstr>
      <vt:lpstr>Franklin Gothic Book</vt:lpstr>
      <vt:lpstr>Calibri</vt:lpstr>
      <vt:lpstr>United Sans Rg Md</vt:lpstr>
      <vt:lpstr>Acumin Pro</vt:lpstr>
      <vt:lpstr>Acumin Pro ExtraCondensed</vt:lpstr>
      <vt:lpstr>Purdue1</vt:lpstr>
      <vt:lpstr>Title Slide Acumin Pro Extra Cond Bold Italic 60</vt:lpstr>
      <vt:lpstr>What is it? </vt:lpstr>
      <vt:lpstr>Target Audiences:  Military &amp; Civilian</vt:lpstr>
      <vt:lpstr>Goals</vt:lpstr>
      <vt:lpstr>Guiding Framework</vt:lpstr>
      <vt:lpstr>Implemented How? </vt:lpstr>
      <vt:lpstr>Goals Mapped to Elements</vt:lpstr>
      <vt:lpstr>Families Tackling Tough Times Together:  Weekly Themes and Relevant Skills</vt:lpstr>
      <vt:lpstr>Week 3 For Children:   Collaborative Problem-Solving  “It may not look like it, but this is some collaborative problem solving. My 4yo got tired at the end of our hike. We talked about solutions like me carrying him (not an option because I was already carrying the baby). He came up with the solution of taking a rest and laid down to "fill up his tank." I wasn't wild about him lying all the way down in the middle of the trail, but this was his choice and it worked! He happily made it all the way back to the car after his rest.”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Sochinski, Allison A</dc:creator>
  <cp:lastModifiedBy>Sara R Croymans</cp:lastModifiedBy>
  <cp:revision>11</cp:revision>
  <dcterms:created xsi:type="dcterms:W3CDTF">2020-05-04T16:57:37Z</dcterms:created>
  <dcterms:modified xsi:type="dcterms:W3CDTF">2020-05-18T16:54:13Z</dcterms:modified>
</cp:coreProperties>
</file>